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61" r:id="rId4"/>
    <p:sldId id="281" r:id="rId5"/>
    <p:sldId id="264" r:id="rId6"/>
    <p:sldId id="259" r:id="rId7"/>
    <p:sldId id="258" r:id="rId8"/>
    <p:sldId id="282" r:id="rId9"/>
    <p:sldId id="263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60" r:id="rId22"/>
    <p:sldId id="265" r:id="rId23"/>
    <p:sldId id="266" r:id="rId24"/>
    <p:sldId id="278" r:id="rId25"/>
    <p:sldId id="279" r:id="rId26"/>
    <p:sldId id="287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E714B-4749-443B-B167-48B8705A9849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0805B-B9A2-47EF-A428-8DC3FB65C3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775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0E5769-371E-4F8F-862F-6BFCCED450B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9625"/>
                    </a14:imgEffect>
                    <a14:imgEffect>
                      <a14:saturation sat="370000"/>
                    </a14:imgEffect>
                  </a14:imgLayer>
                </a14:imgProps>
              </a:ext>
            </a:extLst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7B16B-7BEC-4EA8-B51A-A767A28E003B}" type="datetimeFigureOut">
              <a:rPr lang="ru-RU" smtClean="0"/>
              <a:pPr/>
              <a:t>19.11.2011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84699-7BCB-4826-87E4-1C5C41BC2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1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3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4.xml"/><Relationship Id="rId4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5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16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7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8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9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0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1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tv-english.ru/video/cartoons/gogo/16924_38_-_What_are_you_going_to_do.html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so.cidsnet.de/eiffel.gif" TargetMode="External"/><Relationship Id="rId3" Type="http://schemas.openxmlformats.org/officeDocument/2006/relationships/hyperlink" Target="http://lisyonok.ucoz.ru/load/5-1-0-84" TargetMode="External"/><Relationship Id="rId7" Type="http://schemas.openxmlformats.org/officeDocument/2006/relationships/hyperlink" Target="http://lenagold.ru/fon/clipart/s/smil.html" TargetMode="External"/><Relationship Id="rId2" Type="http://schemas.openxmlformats.org/officeDocument/2006/relationships/hyperlink" Target="http://lenagold.ru/fon/clipart/m/malch4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ramblingsofawahm.com/wp-content/uploads/2011/04/Blogging-Blunders.jpg" TargetMode="External"/><Relationship Id="rId5" Type="http://schemas.openxmlformats.org/officeDocument/2006/relationships/hyperlink" Target="http://babypips.cachefly.net/school/images/pre-school/forex-session-overlaps.png" TargetMode="External"/><Relationship Id="rId10" Type="http://schemas.openxmlformats.org/officeDocument/2006/relationships/hyperlink" Target="http://alimero.ru/uploads/images/00/00/85/2011/03/17/c31415.jpg" TargetMode="External"/><Relationship Id="rId4" Type="http://schemas.openxmlformats.org/officeDocument/2006/relationships/hyperlink" Target="http://grhov.informvladimir.ru/files/2011/05/photos0-800x600.jpeg" TargetMode="External"/><Relationship Id="rId9" Type="http://schemas.openxmlformats.org/officeDocument/2006/relationships/hyperlink" Target="http://www.design-warez.ru/uploads/posts/2010-01/1264449444_school-is-coming800_800.jp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" Target="slide16.xml"/><Relationship Id="rId7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6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" Target="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0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714356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3071834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2295" y="836712"/>
            <a:ext cx="6279410" cy="21236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are you going to do?</a:t>
            </a:r>
            <a:endParaRPr lang="ru-RU" sz="66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3643314"/>
            <a:ext cx="8143932" cy="2857520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2400" b="1" dirty="0" smtClean="0">
              <a:solidFill>
                <a:schemeClr val="tx1"/>
              </a:solidFill>
            </a:endParaRPr>
          </a:p>
          <a:p>
            <a:pPr algn="r"/>
            <a:endParaRPr lang="en-US" sz="24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Александрова Л.Н.,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МОУ «Гимназия №56»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п. </a:t>
            </a:r>
            <a:r>
              <a:rPr lang="ru-RU" sz="2400" b="1" dirty="0" err="1" smtClean="0">
                <a:solidFill>
                  <a:schemeClr val="tx1"/>
                </a:solidFill>
              </a:rPr>
              <a:t>Красково</a:t>
            </a:r>
            <a:r>
              <a:rPr lang="ru-RU" sz="2400" b="1" dirty="0" smtClean="0">
                <a:solidFill>
                  <a:schemeClr val="tx1"/>
                </a:solidFill>
              </a:rPr>
              <a:t>, Люберецкий район</a:t>
            </a:r>
          </a:p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Московская область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algn="ctr"/>
            <a:endParaRPr lang="en-US" sz="2400" b="1" dirty="0" smtClean="0">
              <a:solidFill>
                <a:schemeClr val="tx1"/>
              </a:solidFill>
            </a:endParaRPr>
          </a:p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2011</a:t>
            </a:r>
          </a:p>
          <a:p>
            <a:pPr algn="r"/>
            <a:endParaRPr 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wash the cat.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wash the dog.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wash  the pig.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8083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are they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1934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857364"/>
            <a:ext cx="3752381" cy="3250794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He is going to  buy a present.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He is going to play tennis.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He is going to travel.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2829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 is he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064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285860"/>
            <a:ext cx="3643338" cy="2966720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596" y="428604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He is going to watch TV.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He is going to play computer games.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He is going to read a book.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2829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 is he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photos0-800x600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76" r="11242" b="12425"/>
          <a:stretch>
            <a:fillRect/>
          </a:stretch>
        </p:blipFill>
        <p:spPr>
          <a:xfrm>
            <a:off x="4929190" y="1785926"/>
            <a:ext cx="3649130" cy="3000396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play with her toys.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listen to music.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eat breakfast.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44641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 is she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28416.png"/>
          <p:cNvPicPr>
            <a:picLocks noChangeAspect="1"/>
          </p:cNvPicPr>
          <p:nvPr/>
        </p:nvPicPr>
        <p:blipFill>
          <a:blip r:embed="rId2"/>
          <a:srcRect r="28851"/>
          <a:stretch>
            <a:fillRect/>
          </a:stretch>
        </p:blipFill>
        <p:spPr>
          <a:xfrm>
            <a:off x="5072065" y="1714488"/>
            <a:ext cx="3587932" cy="2592366"/>
          </a:xfrm>
          <a:prstGeom prst="rect">
            <a:avLst/>
          </a:prstGeom>
        </p:spPr>
      </p:pic>
      <p:pic>
        <p:nvPicPr>
          <p:cNvPr id="10" name="Рисунок 9" descr="Blogging-Blunders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pic>
        <p:nvPicPr>
          <p:cNvPr id="11" name="Рисунок 10" descr="smail25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wash the cat.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 wash the dishes.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 play with her dog.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44641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 is she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9453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571612"/>
            <a:ext cx="3558827" cy="3200186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sing.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visit their friends.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do homework.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8083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are they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malch7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1571612"/>
            <a:ext cx="3726907" cy="3354215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cook dinner.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make sandwiches.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do homework.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8083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are they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scool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285860"/>
            <a:ext cx="3736492" cy="3437573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feed  the chickens.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feed the dog.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feed the cat.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44641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 is she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scool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1071546"/>
            <a:ext cx="3296574" cy="4502211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clean the room.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cook dinner.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write a letter.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8083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are they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scool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214422"/>
            <a:ext cx="3552618" cy="3139664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 swim.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read newspapers.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watch TV.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8083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are they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forex-session-overlaps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72066" y="1785926"/>
            <a:ext cx="3620262" cy="2854835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785794"/>
            <a:ext cx="750099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Positive Statements</a:t>
            </a:r>
          </a:p>
          <a:p>
            <a:r>
              <a:rPr lang="en-US" sz="3200" b="1" dirty="0" smtClean="0"/>
              <a:t>I                              am </a:t>
            </a:r>
          </a:p>
          <a:p>
            <a:r>
              <a:rPr lang="en-US" sz="3200" b="1" dirty="0" smtClean="0"/>
              <a:t>He/ She/ It           is             going to +V</a:t>
            </a:r>
            <a:r>
              <a:rPr lang="en-US" sz="2400" b="1" dirty="0" smtClean="0"/>
              <a:t>1</a:t>
            </a:r>
            <a:endParaRPr lang="en-US" sz="3200" b="1" dirty="0" smtClean="0"/>
          </a:p>
          <a:p>
            <a:r>
              <a:rPr lang="en-US" sz="3200" b="1" dirty="0" smtClean="0"/>
              <a:t>We/ You/ They    are</a:t>
            </a:r>
          </a:p>
          <a:p>
            <a:r>
              <a:rPr lang="en-US" sz="3200" b="1" dirty="0" smtClean="0"/>
              <a:t> </a:t>
            </a:r>
            <a:endParaRPr lang="ru-RU" sz="3200" b="1" dirty="0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4572000" y="1500174"/>
            <a:ext cx="428628" cy="1428760"/>
          </a:xfrm>
          <a:prstGeom prst="rightBrace">
            <a:avLst>
              <a:gd name="adj1" fmla="val 0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forex-session-overlaps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80" y="3214686"/>
            <a:ext cx="2604600" cy="205391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57686" y="5357826"/>
            <a:ext cx="4271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They </a:t>
            </a:r>
            <a:r>
              <a:rPr lang="en-US" sz="2800" b="1" dirty="0" smtClean="0">
                <a:solidFill>
                  <a:srgbClr val="FF0000"/>
                </a:solidFill>
              </a:rPr>
              <a:t>are going to </a:t>
            </a:r>
            <a:r>
              <a:rPr lang="en-US" sz="2800" b="1" dirty="0" smtClean="0">
                <a:solidFill>
                  <a:srgbClr val="002060"/>
                </a:solidFill>
              </a:rPr>
              <a:t>watch TV</a:t>
            </a:r>
            <a:r>
              <a:rPr lang="en-US" sz="2800" b="1" dirty="0" smtClean="0"/>
              <a:t>.</a:t>
            </a:r>
            <a:endParaRPr lang="ru-RU" sz="2800" b="1" dirty="0"/>
          </a:p>
        </p:txBody>
      </p:sp>
      <p:pic>
        <p:nvPicPr>
          <p:cNvPr id="12" name="Рисунок 11" descr="064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3143247"/>
            <a:ext cx="2571768" cy="209415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57224" y="5357826"/>
            <a:ext cx="32230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He </a:t>
            </a:r>
            <a:r>
              <a:rPr lang="en-US" sz="2800" b="1" dirty="0" smtClean="0">
                <a:solidFill>
                  <a:srgbClr val="FF0000"/>
                </a:solidFill>
              </a:rPr>
              <a:t>is going to </a:t>
            </a:r>
            <a:r>
              <a:rPr lang="en-US" sz="2800" b="1" dirty="0" smtClean="0">
                <a:solidFill>
                  <a:srgbClr val="002060"/>
                </a:solidFill>
              </a:rPr>
              <a:t>travel</a:t>
            </a:r>
            <a:r>
              <a:rPr lang="en-US" sz="2800" b="1" dirty="0" smtClean="0"/>
              <a:t>.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85786" y="714356"/>
            <a:ext cx="7286676" cy="2286016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>
            <a:hlinkClick r:id="rId4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clean the room.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s going to wash the dishes.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She is going to cook dinner.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44641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 is she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scool2.png"/>
          <p:cNvPicPr>
            <a:picLocks noChangeAspect="1"/>
          </p:cNvPicPr>
          <p:nvPr/>
        </p:nvPicPr>
        <p:blipFill>
          <a:blip r:embed="rId2"/>
          <a:srcRect r="35762"/>
          <a:stretch>
            <a:fillRect/>
          </a:stretch>
        </p:blipFill>
        <p:spPr>
          <a:xfrm>
            <a:off x="4857751" y="1285860"/>
            <a:ext cx="3756593" cy="3500462"/>
          </a:xfrm>
          <a:prstGeom prst="rect">
            <a:avLst/>
          </a:prstGeom>
        </p:spPr>
      </p:pic>
      <p:pic>
        <p:nvPicPr>
          <p:cNvPr id="10" name="Рисунок 9" descr="smail25.g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pic>
        <p:nvPicPr>
          <p:cNvPr id="11" name="Рисунок 10" descr="Blogging-Blunders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sp>
        <p:nvSpPr>
          <p:cNvPr id="12" name="Стрелка вправо 11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Positive statements</a:t>
            </a:r>
          </a:p>
          <a:p>
            <a:r>
              <a:rPr lang="en-US" b="1" dirty="0" smtClean="0"/>
              <a:t>I                              am 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714356"/>
            <a:ext cx="7500990" cy="257176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57224" y="857232"/>
            <a:ext cx="72866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Negative Statements</a:t>
            </a:r>
          </a:p>
          <a:p>
            <a:r>
              <a:rPr lang="en-US" sz="3200" b="1" dirty="0" smtClean="0"/>
              <a:t>I                           am</a:t>
            </a:r>
          </a:p>
          <a:p>
            <a:r>
              <a:rPr lang="en-US" sz="3200" b="1" dirty="0" smtClean="0"/>
              <a:t>He/ She/ It        is            not going to V</a:t>
            </a:r>
            <a:r>
              <a:rPr lang="en-US" sz="2400" b="1" dirty="0" smtClean="0"/>
              <a:t>1</a:t>
            </a:r>
            <a:endParaRPr lang="en-US" sz="3200" b="1" dirty="0" smtClean="0"/>
          </a:p>
          <a:p>
            <a:r>
              <a:rPr lang="en-US" sz="3200" b="1" dirty="0" smtClean="0"/>
              <a:t>We/ You/They  are</a:t>
            </a:r>
            <a:endParaRPr lang="ru-RU" sz="3200" b="1" dirty="0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4357686" y="1500174"/>
            <a:ext cx="369762" cy="142876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42910" y="4143380"/>
            <a:ext cx="5786478" cy="1055608"/>
          </a:xfrm>
          <a:prstGeom prst="roundRect">
            <a:avLst/>
          </a:prstGeom>
          <a:ln w="38100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/>
              <a:t>He </a:t>
            </a:r>
            <a:r>
              <a:rPr lang="en-US" sz="2800" b="1" dirty="0" smtClean="0">
                <a:solidFill>
                  <a:srgbClr val="FF0000"/>
                </a:solidFill>
              </a:rPr>
              <a:t>is not (isn’t) going to </a:t>
            </a:r>
            <a:r>
              <a:rPr lang="en-US" sz="2800" b="1" dirty="0" smtClean="0">
                <a:solidFill>
                  <a:srgbClr val="7030A0"/>
                </a:solidFill>
              </a:rPr>
              <a:t>visit </a:t>
            </a:r>
            <a:r>
              <a:rPr lang="en-US" sz="2800" b="1" dirty="0" smtClean="0"/>
              <a:t>Britain.</a:t>
            </a:r>
          </a:p>
          <a:p>
            <a:r>
              <a:rPr lang="en-US" sz="2800" b="1" dirty="0" smtClean="0"/>
              <a:t>He </a:t>
            </a:r>
            <a:r>
              <a:rPr lang="en-US" sz="2800" b="1" dirty="0" smtClean="0">
                <a:solidFill>
                  <a:srgbClr val="FF0000"/>
                </a:solidFill>
              </a:rPr>
              <a:t>is going to </a:t>
            </a:r>
            <a:r>
              <a:rPr lang="en-US" sz="2800" b="1" dirty="0" smtClean="0">
                <a:solidFill>
                  <a:srgbClr val="7030A0"/>
                </a:solidFill>
              </a:rPr>
              <a:t>visit</a:t>
            </a:r>
            <a:r>
              <a:rPr lang="en-US" sz="2800" b="1" dirty="0" smtClean="0"/>
              <a:t> France.</a:t>
            </a:r>
            <a:endParaRPr lang="ru-RU" sz="2800" b="1" dirty="0"/>
          </a:p>
        </p:txBody>
      </p:sp>
      <p:pic>
        <p:nvPicPr>
          <p:cNvPr id="11" name="Рисунок 10" descr="eiffel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3214686"/>
            <a:ext cx="1752600" cy="3067050"/>
          </a:xfrm>
          <a:prstGeom prst="rect">
            <a:avLst/>
          </a:prstGeom>
        </p:spPr>
      </p:pic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428604"/>
            <a:ext cx="591495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MAKE THE SENTENCES NEGATIVE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2143116"/>
            <a:ext cx="667067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3200" b="1" dirty="0" smtClean="0"/>
              <a:t>They are going to swim.</a:t>
            </a:r>
          </a:p>
          <a:p>
            <a:pPr marL="457200" indent="-457200">
              <a:buAutoNum type="arabicPeriod"/>
            </a:pPr>
            <a:endParaRPr lang="en-US" sz="3200" b="1" dirty="0" smtClean="0"/>
          </a:p>
          <a:p>
            <a:pPr marL="457200" indent="-457200">
              <a:buAutoNum type="arabicPeriod"/>
            </a:pPr>
            <a:r>
              <a:rPr lang="en-US" sz="3200" b="1" dirty="0" smtClean="0"/>
              <a:t>We are going to watch TV.</a:t>
            </a:r>
          </a:p>
          <a:p>
            <a:pPr marL="457200" indent="-457200">
              <a:buAutoNum type="arabicPeriod"/>
            </a:pPr>
            <a:endParaRPr lang="en-US" sz="3200" b="1" dirty="0" smtClean="0"/>
          </a:p>
          <a:p>
            <a:pPr marL="457200" indent="-457200">
              <a:buAutoNum type="arabicPeriod"/>
            </a:pPr>
            <a:r>
              <a:rPr lang="en-US" sz="3200" b="1" dirty="0" smtClean="0"/>
              <a:t>Nick is going to study French.</a:t>
            </a:r>
          </a:p>
          <a:p>
            <a:pPr marL="457200" indent="-457200">
              <a:buAutoNum type="arabicPeriod"/>
            </a:pPr>
            <a:endParaRPr lang="en-US" sz="3200" b="1" dirty="0" smtClean="0"/>
          </a:p>
          <a:p>
            <a:pPr marL="457200" indent="-457200">
              <a:buAutoNum type="arabicPeriod"/>
            </a:pPr>
            <a:r>
              <a:rPr lang="en-US" sz="3200" b="1" dirty="0" smtClean="0"/>
              <a:t>I am going to visit my grandmother.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57224" y="2643182"/>
            <a:ext cx="43940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They are not going to swim.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3571876"/>
            <a:ext cx="47200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We are not going to watch TV.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4643446"/>
            <a:ext cx="5009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Nick isn’t going to study French.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5643578"/>
            <a:ext cx="5293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I am not going to visit my granny.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8662" y="1071546"/>
            <a:ext cx="7215238" cy="105560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/>
              <a:t>Example: He is going to run. –</a:t>
            </a:r>
          </a:p>
          <a:p>
            <a:r>
              <a:rPr lang="en-US" sz="2800" b="1" dirty="0" smtClean="0"/>
              <a:t>He  </a:t>
            </a:r>
            <a:r>
              <a:rPr lang="en-US" sz="2800" b="1" dirty="0" smtClean="0">
                <a:solidFill>
                  <a:srgbClr val="C00000"/>
                </a:solidFill>
              </a:rPr>
              <a:t>isn’t going</a:t>
            </a:r>
            <a:r>
              <a:rPr lang="en-US" sz="2800" b="1" dirty="0" smtClean="0"/>
              <a:t> to run.</a:t>
            </a:r>
            <a:endParaRPr lang="ru-RU" sz="2800" b="1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714356"/>
          <a:ext cx="8072494" cy="3993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3793"/>
                <a:gridCol w="1841095"/>
                <a:gridCol w="991359"/>
                <a:gridCol w="1274604"/>
                <a:gridCol w="2761643"/>
              </a:tblGrid>
              <a:tr h="571506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  Questions 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/>
                        <a:t>Short answers</a:t>
                      </a:r>
                      <a:endParaRPr lang="ru-RU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0013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   Am</a:t>
                      </a:r>
                      <a:r>
                        <a:rPr lang="en-US" sz="2800" b="1" baseline="0" dirty="0" smtClean="0"/>
                        <a:t> </a:t>
                      </a:r>
                      <a:endParaRPr lang="ru-RU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I 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endParaRPr lang="en-US" sz="2800" b="1" dirty="0" smtClean="0"/>
                    </a:p>
                    <a:p>
                      <a:endParaRPr lang="en-US" sz="2800" b="1" dirty="0" smtClean="0"/>
                    </a:p>
                    <a:p>
                      <a:r>
                        <a:rPr lang="en-US" sz="2800" b="1" dirty="0" smtClean="0"/>
                        <a:t>going to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3">
                  <a:txBody>
                    <a:bodyPr/>
                    <a:lstStyle/>
                    <a:p>
                      <a:endParaRPr lang="en-US" sz="2800" b="1" dirty="0" smtClean="0"/>
                    </a:p>
                    <a:p>
                      <a:endParaRPr lang="en-US" sz="2800" b="1" dirty="0" smtClean="0"/>
                    </a:p>
                    <a:p>
                      <a:r>
                        <a:rPr lang="en-US" sz="2800" b="1" dirty="0" smtClean="0"/>
                        <a:t>swim?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Yes, I am.</a:t>
                      </a:r>
                    </a:p>
                    <a:p>
                      <a:r>
                        <a:rPr lang="en-US" sz="2800" b="1" dirty="0" smtClean="0"/>
                        <a:t>No, I am not.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71570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  Are </a:t>
                      </a:r>
                      <a:endParaRPr lang="ru-RU" sz="2800" b="1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we/ you/ they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Yes, we</a:t>
                      </a:r>
                      <a:r>
                        <a:rPr lang="en-US" sz="2800" b="1" baseline="0" dirty="0" smtClean="0"/>
                        <a:t>  are.</a:t>
                      </a:r>
                      <a:endParaRPr lang="en-US" sz="2800" b="1" dirty="0" smtClean="0"/>
                    </a:p>
                    <a:p>
                      <a:r>
                        <a:rPr lang="en-US" sz="2800" b="1" dirty="0" smtClean="0"/>
                        <a:t>No, </a:t>
                      </a:r>
                      <a:r>
                        <a:rPr lang="en-US" sz="2800" b="1" baseline="0" dirty="0" smtClean="0"/>
                        <a:t> we are not.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43045"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   Is </a:t>
                      </a:r>
                    </a:p>
                    <a:p>
                      <a:endParaRPr lang="en-US" sz="2800" b="1" dirty="0" smtClean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he/ she/ it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/>
                        <a:t>Yes, she is.</a:t>
                      </a:r>
                    </a:p>
                    <a:p>
                      <a:r>
                        <a:rPr lang="en-US" sz="2800" b="1" dirty="0" smtClean="0"/>
                        <a:t>No, she isn’t.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8" name="Рисунок 7" descr="scool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9149" y="3714752"/>
            <a:ext cx="2873049" cy="26432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0787157">
            <a:off x="320015" y="4697297"/>
            <a:ext cx="3049744" cy="1264980"/>
          </a:xfrm>
          <a:prstGeom prst="cloudCallout">
            <a:avLst>
              <a:gd name="adj1" fmla="val 65134"/>
              <a:gd name="adj2" fmla="val -14222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Are you going to  read?  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 rot="644318">
            <a:off x="5974182" y="4785173"/>
            <a:ext cx="2354102" cy="702766"/>
          </a:xfrm>
          <a:prstGeom prst="cloudCallout">
            <a:avLst>
              <a:gd name="adj1" fmla="val -77772"/>
              <a:gd name="adj2" fmla="val -17562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Yes, I am.  </a:t>
            </a:r>
            <a:endParaRPr lang="ru-RU" sz="2400" b="1" dirty="0"/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500042"/>
            <a:ext cx="398852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MAKE UP QUESTIONS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1500174"/>
            <a:ext cx="64294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3200" b="1" dirty="0" smtClean="0"/>
              <a:t>Dave / eat / breakfast?</a:t>
            </a:r>
          </a:p>
          <a:p>
            <a:pPr marL="457200" indent="-457200">
              <a:buAutoNum type="arabicPeriod"/>
            </a:pPr>
            <a:endParaRPr lang="en-US" sz="3200" b="1" dirty="0" smtClean="0"/>
          </a:p>
          <a:p>
            <a:pPr marL="457200" indent="-457200">
              <a:buAutoNum type="arabicPeriod"/>
            </a:pPr>
            <a:r>
              <a:rPr lang="en-US" sz="3200" b="1" dirty="0" smtClean="0"/>
              <a:t> she / make / sandwiches?</a:t>
            </a:r>
          </a:p>
          <a:p>
            <a:pPr marL="457200" indent="-457200">
              <a:buAutoNum type="arabicPeriod"/>
            </a:pPr>
            <a:endParaRPr lang="en-US" sz="3200" b="1" dirty="0" smtClean="0"/>
          </a:p>
          <a:p>
            <a:pPr marL="457200" indent="-457200">
              <a:buAutoNum type="arabicPeriod"/>
            </a:pPr>
            <a:r>
              <a:rPr lang="en-US" sz="3200" b="1" dirty="0" smtClean="0"/>
              <a:t>you / buy / a computer?</a:t>
            </a:r>
          </a:p>
          <a:p>
            <a:pPr marL="457200" indent="-457200">
              <a:buAutoNum type="arabicPeriod"/>
            </a:pPr>
            <a:endParaRPr lang="en-US" sz="3200" b="1" dirty="0" smtClean="0"/>
          </a:p>
          <a:p>
            <a:pPr marL="457200" indent="-457200">
              <a:buAutoNum type="arabicPeriod"/>
            </a:pPr>
            <a:r>
              <a:rPr lang="en-US" sz="3200" b="1" dirty="0" smtClean="0"/>
              <a:t>they / visit / a friend?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214414" y="2000240"/>
            <a:ext cx="5390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Is Dave going to eat breakfast?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4" y="2928934"/>
            <a:ext cx="5889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Is she going to make sandwiches?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3929066"/>
            <a:ext cx="60275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Are you going to buy a computer?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4929198"/>
            <a:ext cx="55013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Are they going to visit a friend?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 descr="c3141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0826" y="428604"/>
            <a:ext cx="1952622" cy="2190842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42910" y="428604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ььь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1719" r="12695"/>
          <a:stretch>
            <a:fillRect/>
          </a:stretch>
        </p:blipFill>
        <p:spPr bwMode="auto">
          <a:xfrm>
            <a:off x="1714464" y="987713"/>
            <a:ext cx="6000824" cy="496188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428860" y="5934670"/>
            <a:ext cx="5357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hlinkClick r:id="rId3"/>
              </a:rPr>
              <a:t>http://tv-english.ru/video/cartoons/gogo/16924_38_-_What_are_you_going_to_do.html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643042" y="428604"/>
            <a:ext cx="654198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WATCH THE VIDEO AND DO THE TASK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60233" y="449675"/>
            <a:ext cx="453855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ANSWER THE QUESTIONS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521994"/>
            <a:ext cx="642942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3200" b="1" dirty="0" smtClean="0"/>
              <a:t>Is Tony going to do magic tricks?</a:t>
            </a:r>
          </a:p>
          <a:p>
            <a:pPr marL="457200" indent="-457200">
              <a:buAutoNum type="arabicPeriod"/>
            </a:pPr>
            <a:endParaRPr lang="en-US" sz="3200" b="1" dirty="0" smtClean="0"/>
          </a:p>
          <a:p>
            <a:pPr marL="457200" indent="-457200">
              <a:buAutoNum type="arabicPeriod"/>
            </a:pPr>
            <a:r>
              <a:rPr lang="en-US" sz="3200" b="1" dirty="0" smtClean="0"/>
              <a:t> Is </a:t>
            </a:r>
            <a:r>
              <a:rPr lang="en-US" sz="3200" b="1" dirty="0" err="1" smtClean="0"/>
              <a:t>Gogo</a:t>
            </a:r>
            <a:r>
              <a:rPr lang="en-US" sz="3200" b="1" dirty="0" smtClean="0"/>
              <a:t> going to make Tony disappear?</a:t>
            </a:r>
          </a:p>
          <a:p>
            <a:pPr marL="457200" indent="-457200">
              <a:buAutoNum type="arabicPeriod"/>
            </a:pPr>
            <a:endParaRPr lang="en-US" sz="3200" b="1" dirty="0" smtClean="0"/>
          </a:p>
          <a:p>
            <a:pPr marL="457200" indent="-457200">
              <a:buAutoNum type="arabicPeriod"/>
            </a:pPr>
            <a:r>
              <a:rPr lang="en-US" sz="3200" b="1" dirty="0" smtClean="0"/>
              <a:t>Is </a:t>
            </a:r>
            <a:r>
              <a:rPr lang="en-US" sz="3200" b="1" dirty="0" err="1" smtClean="0"/>
              <a:t>Jeeby</a:t>
            </a:r>
            <a:r>
              <a:rPr lang="en-US" sz="3200" b="1" dirty="0" smtClean="0"/>
              <a:t> going to dance?</a:t>
            </a:r>
          </a:p>
          <a:p>
            <a:pPr marL="457200" indent="-457200">
              <a:buAutoNum type="arabicPeriod"/>
            </a:pPr>
            <a:endParaRPr lang="en-US" sz="3200" b="1" dirty="0" smtClean="0"/>
          </a:p>
          <a:p>
            <a:pPr marL="457200" indent="-457200">
              <a:buAutoNum type="arabicPeriod"/>
            </a:pPr>
            <a:r>
              <a:rPr lang="en-US" sz="3200" b="1" dirty="0" smtClean="0"/>
              <a:t>Is Pod going to sing?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510336" y="2000240"/>
            <a:ext cx="18269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Yes, he is.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63603" y="3464719"/>
            <a:ext cx="20256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Yes, he, is.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63603" y="4437112"/>
            <a:ext cx="24164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No, he isn’t.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98425" y="5523264"/>
            <a:ext cx="22304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No, he isn’t.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 descr="c31415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0716" y="260648"/>
            <a:ext cx="1952622" cy="219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862015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500042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u="sng" dirty="0" smtClean="0">
              <a:hlinkClick r:id="rId2"/>
            </a:endParaRPr>
          </a:p>
          <a:p>
            <a:endParaRPr lang="en-US" b="1" u="sng" dirty="0" smtClean="0">
              <a:hlinkClick r:id="rId2"/>
            </a:endParaRPr>
          </a:p>
          <a:p>
            <a:endParaRPr lang="en-US" b="1" u="sng" dirty="0" smtClean="0">
              <a:hlinkClick r:id="rId2"/>
            </a:endParaRPr>
          </a:p>
          <a:p>
            <a:endParaRPr lang="en-US" b="1" u="sng" dirty="0" smtClean="0">
              <a:hlinkClick r:id="rId2"/>
            </a:endParaRPr>
          </a:p>
          <a:p>
            <a:endParaRPr lang="en-US" b="1" u="sng" dirty="0" smtClean="0">
              <a:hlinkClick r:id="rId2"/>
            </a:endParaRPr>
          </a:p>
          <a:p>
            <a:r>
              <a:rPr lang="en-US" b="1" u="sng" dirty="0" smtClean="0">
                <a:hlinkClick r:id="rId2"/>
              </a:rPr>
              <a:t>     </a:t>
            </a:r>
          </a:p>
          <a:p>
            <a:endParaRPr lang="en-US" b="1" u="sng" dirty="0" smtClean="0">
              <a:hlinkClick r:id="rId2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86116" y="500042"/>
            <a:ext cx="218694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RESOURCES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1000108"/>
            <a:ext cx="728667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Information Resources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dirty="0" smtClean="0"/>
              <a:t>Grammar Time, Pearson Education Limited – 2008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b="1" dirty="0" smtClean="0"/>
              <a:t>УМК  </a:t>
            </a:r>
            <a:r>
              <a:rPr lang="en-US" sz="2000" b="1" dirty="0" smtClean="0"/>
              <a:t>Enjoy  English  -5-6, </a:t>
            </a:r>
            <a:r>
              <a:rPr lang="ru-RU" sz="2000" b="1" dirty="0" err="1" smtClean="0"/>
              <a:t>М.З.Биболетова</a:t>
            </a:r>
            <a:r>
              <a:rPr lang="ru-RU" sz="2000" b="1" dirty="0" smtClean="0"/>
              <a:t>, О.А.Денисенко, Н.Н.Трубанева:Титул2010</a:t>
            </a:r>
            <a:r>
              <a:rPr lang="en-US" sz="2000" dirty="0" smtClean="0"/>
              <a:t>  </a:t>
            </a:r>
            <a:endParaRPr lang="en-US" sz="2000" b="1" dirty="0" smtClean="0"/>
          </a:p>
          <a:p>
            <a:pPr marL="342900" indent="-342900"/>
            <a:r>
              <a:rPr lang="en-US" sz="2800" b="1" dirty="0" smtClean="0"/>
              <a:t>Image Resources</a:t>
            </a:r>
          </a:p>
          <a:p>
            <a:pPr>
              <a:buFont typeface="Wingdings" pitchFamily="2" charset="2"/>
              <a:buChar char="Ø"/>
            </a:pPr>
            <a:r>
              <a:rPr lang="ru-RU" b="1" u="sng" dirty="0" smtClean="0">
                <a:hlinkClick r:id="rId2"/>
              </a:rPr>
              <a:t>http://lenagold.ru/fon/clipart/m/malch4.html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u="sng" dirty="0" smtClean="0">
                <a:hlinkClick r:id="rId3"/>
              </a:rPr>
              <a:t>http://lisyonok.ucoz.ru/load/5-1-0-84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u="sng" dirty="0" smtClean="0">
                <a:hlinkClick r:id="rId4"/>
              </a:rPr>
              <a:t>http://grhov.informvladimir.ru/files/2011/05/photos0-800x600.jpeg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u="sng" dirty="0" smtClean="0">
                <a:hlinkClick r:id="rId5"/>
              </a:rPr>
              <a:t>http://babypips.cachefly.net/school/images/pre-school/forex-session-overlaps.png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u="sng" dirty="0" smtClean="0">
                <a:hlinkClick r:id="rId6"/>
              </a:rPr>
              <a:t>http://www.ramblingsofawahm.com/wp-content/uploads/2011/04/Blogging-Blunders.jpg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u="sng" dirty="0" smtClean="0">
                <a:hlinkClick r:id="rId7"/>
              </a:rPr>
              <a:t>http://lenagold.ru/fon/clipart/s/smil.html</a:t>
            </a:r>
            <a:endParaRPr lang="ru-RU" b="1" dirty="0" smtClean="0"/>
          </a:p>
          <a:p>
            <a:pPr>
              <a:buFont typeface="Wingdings" pitchFamily="2" charset="2"/>
              <a:buChar char="Ø"/>
            </a:pPr>
            <a:r>
              <a:rPr lang="ru-RU" b="1" u="sng" dirty="0" smtClean="0">
                <a:hlinkClick r:id="rId8"/>
              </a:rPr>
              <a:t>http://www.eso.cidsnet.de/eiffel.gif</a:t>
            </a:r>
            <a:endParaRPr lang="en-US" b="1" u="sng" dirty="0" smtClean="0"/>
          </a:p>
          <a:p>
            <a:pPr>
              <a:buFont typeface="Wingdings" pitchFamily="2" charset="2"/>
              <a:buChar char="Ø"/>
            </a:pPr>
            <a:r>
              <a:rPr lang="en-US" b="1" u="sng" dirty="0" smtClean="0">
                <a:hlinkClick r:id="rId9"/>
              </a:rPr>
              <a:t>http://www.design-warez.ru/uploads/posts/2010-01/1264449444_</a:t>
            </a:r>
          </a:p>
          <a:p>
            <a:pPr>
              <a:buFont typeface="Wingdings" pitchFamily="2" charset="2"/>
              <a:buChar char="Ø"/>
            </a:pPr>
            <a:r>
              <a:rPr lang="en-US" b="1" u="sng" dirty="0" smtClean="0">
                <a:hlinkClick r:id="rId9"/>
              </a:rPr>
              <a:t>school-is-coming800_800.jpg</a:t>
            </a:r>
            <a:r>
              <a:rPr lang="en-US" dirty="0" smtClean="0">
                <a:hlinkClick r:id="rId10"/>
              </a:rPr>
              <a:t> </a:t>
            </a:r>
            <a:r>
              <a:rPr lang="en-US" b="1" dirty="0" smtClean="0">
                <a:hlinkClick r:id="rId10"/>
              </a:rPr>
              <a:t>http://alimero.ru/uploads/images/00/00/85/2011/03/17/c31415.jpg</a:t>
            </a:r>
            <a:endParaRPr lang="ru-RU" b="1" dirty="0" smtClean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71472" y="2500306"/>
            <a:ext cx="7786742" cy="357190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-142908" y="4929198"/>
            <a:ext cx="6357982" cy="12858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26"/>
          <p:cNvGrpSpPr/>
          <p:nvPr/>
        </p:nvGrpSpPr>
        <p:grpSpPr>
          <a:xfrm>
            <a:off x="2714612" y="3571876"/>
            <a:ext cx="3470879" cy="707886"/>
            <a:chOff x="1714480" y="2714620"/>
            <a:chExt cx="3470879" cy="707886"/>
          </a:xfrm>
        </p:grpSpPr>
        <p:sp>
          <p:nvSpPr>
            <p:cNvPr id="128" name="TextBox 127">
              <a:hlinkClick r:id="rId3" action="ppaction://hlinksldjump"/>
            </p:cNvPr>
            <p:cNvSpPr txBox="1"/>
            <p:nvPr/>
          </p:nvSpPr>
          <p:spPr>
            <a:xfrm>
              <a:off x="1714480" y="2714620"/>
              <a:ext cx="18473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4000" b="1" dirty="0"/>
            </a:p>
          </p:txBody>
        </p:sp>
        <p:sp>
          <p:nvSpPr>
            <p:cNvPr id="129" name="TextBox 128">
              <a:hlinkClick r:id="rId4" action="ppaction://hlinksldjump"/>
            </p:cNvPr>
            <p:cNvSpPr txBox="1"/>
            <p:nvPr/>
          </p:nvSpPr>
          <p:spPr>
            <a:xfrm>
              <a:off x="3071802" y="2714620"/>
              <a:ext cx="18473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4000" b="1" dirty="0"/>
            </a:p>
          </p:txBody>
        </p:sp>
        <p:sp>
          <p:nvSpPr>
            <p:cNvPr id="130" name="TextBox 129">
              <a:hlinkClick r:id="rId4" action="ppaction://hlinksldjump"/>
            </p:cNvPr>
            <p:cNvSpPr txBox="1"/>
            <p:nvPr/>
          </p:nvSpPr>
          <p:spPr>
            <a:xfrm>
              <a:off x="4071934" y="2714620"/>
              <a:ext cx="18473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4000" b="1" dirty="0"/>
            </a:p>
          </p:txBody>
        </p:sp>
        <p:sp>
          <p:nvSpPr>
            <p:cNvPr id="131" name="TextBox 130">
              <a:hlinkClick r:id="rId4" action="ppaction://hlinksldjump"/>
            </p:cNvPr>
            <p:cNvSpPr txBox="1"/>
            <p:nvPr/>
          </p:nvSpPr>
          <p:spPr>
            <a:xfrm>
              <a:off x="5000628" y="2714620"/>
              <a:ext cx="18473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4000" b="1" dirty="0"/>
            </a:p>
          </p:txBody>
        </p:sp>
      </p:grpSp>
      <p:grpSp>
        <p:nvGrpSpPr>
          <p:cNvPr id="17" name="Группа 150"/>
          <p:cNvGrpSpPr/>
          <p:nvPr/>
        </p:nvGrpSpPr>
        <p:grpSpPr>
          <a:xfrm>
            <a:off x="2666910" y="3769952"/>
            <a:ext cx="4250856" cy="1015663"/>
            <a:chOff x="2143108" y="2714620"/>
            <a:chExt cx="2603286" cy="1015663"/>
          </a:xfrm>
        </p:grpSpPr>
        <p:sp>
          <p:nvSpPr>
            <p:cNvPr id="153" name="TextBox 152">
              <a:hlinkClick r:id="rId5" action="ppaction://hlinksldjump"/>
            </p:cNvPr>
            <p:cNvSpPr txBox="1"/>
            <p:nvPr/>
          </p:nvSpPr>
          <p:spPr>
            <a:xfrm>
              <a:off x="2143108" y="2714620"/>
              <a:ext cx="104999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b="1" dirty="0" smtClean="0"/>
                <a:t>am</a:t>
              </a:r>
              <a:endParaRPr lang="ru-RU" sz="6000" b="1" dirty="0"/>
            </a:p>
          </p:txBody>
        </p:sp>
        <p:sp>
          <p:nvSpPr>
            <p:cNvPr id="154" name="TextBox 153">
              <a:hlinkClick r:id="rId6" action="ppaction://hlinksldjump"/>
            </p:cNvPr>
            <p:cNvSpPr txBox="1"/>
            <p:nvPr/>
          </p:nvSpPr>
          <p:spPr>
            <a:xfrm>
              <a:off x="3214678" y="2714620"/>
              <a:ext cx="4164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is</a:t>
              </a:r>
              <a:endParaRPr lang="ru-RU" sz="6000" b="1" dirty="0"/>
            </a:p>
          </p:txBody>
        </p:sp>
        <p:sp>
          <p:nvSpPr>
            <p:cNvPr id="155" name="TextBox 154">
              <a:hlinkClick r:id="rId6" action="ppaction://hlinksldjump"/>
            </p:cNvPr>
            <p:cNvSpPr txBox="1"/>
            <p:nvPr/>
          </p:nvSpPr>
          <p:spPr>
            <a:xfrm>
              <a:off x="4000496" y="2714620"/>
              <a:ext cx="7458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are</a:t>
              </a:r>
              <a:endParaRPr lang="ru-RU" sz="6000" b="1" dirty="0"/>
            </a:p>
          </p:txBody>
        </p:sp>
      </p:grpSp>
      <p:sp>
        <p:nvSpPr>
          <p:cNvPr id="98" name="Скругленный прямоугольник 97"/>
          <p:cNvSpPr/>
          <p:nvPr/>
        </p:nvSpPr>
        <p:spPr>
          <a:xfrm>
            <a:off x="571472" y="500042"/>
            <a:ext cx="8001056" cy="127159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///</a:t>
            </a:r>
            <a:endParaRPr lang="ru-RU" sz="36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1000100" y="785794"/>
            <a:ext cx="5680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I… going to buy a present.</a:t>
            </a:r>
            <a:endParaRPr lang="ru-RU" sz="4000" b="1" dirty="0"/>
          </a:p>
        </p:txBody>
      </p:sp>
      <p:sp>
        <p:nvSpPr>
          <p:cNvPr id="110" name="TextBox 109"/>
          <p:cNvSpPr txBox="1"/>
          <p:nvPr/>
        </p:nvSpPr>
        <p:spPr>
          <a:xfrm>
            <a:off x="1000100" y="785794"/>
            <a:ext cx="52480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He … going to watch TV.</a:t>
            </a:r>
            <a:endParaRPr lang="ru-RU" sz="4000" b="1" dirty="0"/>
          </a:p>
        </p:txBody>
      </p:sp>
      <p:grpSp>
        <p:nvGrpSpPr>
          <p:cNvPr id="139" name="Группа 150"/>
          <p:cNvGrpSpPr/>
          <p:nvPr/>
        </p:nvGrpSpPr>
        <p:grpSpPr>
          <a:xfrm>
            <a:off x="2786050" y="3643314"/>
            <a:ext cx="4250856" cy="1015663"/>
            <a:chOff x="2143108" y="2714620"/>
            <a:chExt cx="2603286" cy="1015663"/>
          </a:xfrm>
        </p:grpSpPr>
        <p:sp>
          <p:nvSpPr>
            <p:cNvPr id="145" name="TextBox 144">
              <a:hlinkClick r:id="rId6" action="ppaction://hlinksldjump"/>
            </p:cNvPr>
            <p:cNvSpPr txBox="1"/>
            <p:nvPr/>
          </p:nvSpPr>
          <p:spPr>
            <a:xfrm>
              <a:off x="2143108" y="2714620"/>
              <a:ext cx="7286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am</a:t>
              </a:r>
              <a:endParaRPr lang="ru-RU" sz="6000" b="1" dirty="0"/>
            </a:p>
          </p:txBody>
        </p:sp>
        <p:sp>
          <p:nvSpPr>
            <p:cNvPr id="151" name="TextBox 150">
              <a:hlinkClick r:id="rId5" action="ppaction://hlinksldjump"/>
            </p:cNvPr>
            <p:cNvSpPr txBox="1"/>
            <p:nvPr/>
          </p:nvSpPr>
          <p:spPr>
            <a:xfrm>
              <a:off x="3214678" y="2714620"/>
              <a:ext cx="4164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is</a:t>
              </a:r>
              <a:endParaRPr lang="ru-RU" sz="6000" b="1" dirty="0"/>
            </a:p>
          </p:txBody>
        </p:sp>
        <p:sp>
          <p:nvSpPr>
            <p:cNvPr id="157" name="TextBox 156">
              <a:hlinkClick r:id="rId6" action="ppaction://hlinksldjump"/>
            </p:cNvPr>
            <p:cNvSpPr txBox="1"/>
            <p:nvPr/>
          </p:nvSpPr>
          <p:spPr>
            <a:xfrm>
              <a:off x="4000496" y="2714620"/>
              <a:ext cx="7458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are</a:t>
              </a:r>
              <a:endParaRPr lang="ru-RU" sz="6000" b="1" dirty="0"/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785786" y="785794"/>
            <a:ext cx="7433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My sister … going to write a letter.</a:t>
            </a:r>
            <a:endParaRPr lang="ru-RU" sz="4000" b="1" dirty="0"/>
          </a:p>
        </p:txBody>
      </p:sp>
      <p:grpSp>
        <p:nvGrpSpPr>
          <p:cNvPr id="172" name="Группа 150"/>
          <p:cNvGrpSpPr/>
          <p:nvPr/>
        </p:nvGrpSpPr>
        <p:grpSpPr>
          <a:xfrm>
            <a:off x="2786050" y="3670900"/>
            <a:ext cx="4250856" cy="1015663"/>
            <a:chOff x="2143108" y="2714620"/>
            <a:chExt cx="2603286" cy="1015663"/>
          </a:xfrm>
        </p:grpSpPr>
        <p:sp>
          <p:nvSpPr>
            <p:cNvPr id="173" name="TextBox 172">
              <a:hlinkClick r:id="rId6" action="ppaction://hlinksldjump"/>
            </p:cNvPr>
            <p:cNvSpPr txBox="1"/>
            <p:nvPr/>
          </p:nvSpPr>
          <p:spPr>
            <a:xfrm>
              <a:off x="2143108" y="2714620"/>
              <a:ext cx="7286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am</a:t>
              </a:r>
              <a:endParaRPr lang="ru-RU" sz="6000" b="1" dirty="0"/>
            </a:p>
          </p:txBody>
        </p:sp>
        <p:sp>
          <p:nvSpPr>
            <p:cNvPr id="174" name="TextBox 173">
              <a:hlinkClick r:id="rId5" action="ppaction://hlinksldjump"/>
            </p:cNvPr>
            <p:cNvSpPr txBox="1"/>
            <p:nvPr/>
          </p:nvSpPr>
          <p:spPr>
            <a:xfrm>
              <a:off x="3214678" y="2714620"/>
              <a:ext cx="4164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is</a:t>
              </a:r>
              <a:endParaRPr lang="ru-RU" sz="6000" b="1" dirty="0"/>
            </a:p>
          </p:txBody>
        </p:sp>
        <p:sp>
          <p:nvSpPr>
            <p:cNvPr id="175" name="TextBox 174">
              <a:hlinkClick r:id="rId6" action="ppaction://hlinksldjump"/>
            </p:cNvPr>
            <p:cNvSpPr txBox="1"/>
            <p:nvPr/>
          </p:nvSpPr>
          <p:spPr>
            <a:xfrm>
              <a:off x="4000496" y="2714620"/>
              <a:ext cx="7458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are</a:t>
              </a:r>
              <a:endParaRPr lang="ru-RU" sz="6000" b="1" dirty="0"/>
            </a:p>
          </p:txBody>
        </p:sp>
      </p:grpSp>
      <p:sp>
        <p:nvSpPr>
          <p:cNvPr id="176" name="TextBox 175"/>
          <p:cNvSpPr txBox="1"/>
          <p:nvPr/>
        </p:nvSpPr>
        <p:spPr>
          <a:xfrm>
            <a:off x="785786" y="785794"/>
            <a:ext cx="78584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My friends … going to play football.</a:t>
            </a:r>
            <a:endParaRPr lang="ru-RU" sz="4000" b="1" dirty="0"/>
          </a:p>
        </p:txBody>
      </p:sp>
      <p:grpSp>
        <p:nvGrpSpPr>
          <p:cNvPr id="177" name="Группа 150"/>
          <p:cNvGrpSpPr/>
          <p:nvPr/>
        </p:nvGrpSpPr>
        <p:grpSpPr>
          <a:xfrm>
            <a:off x="2714612" y="3769953"/>
            <a:ext cx="4250856" cy="1015663"/>
            <a:chOff x="2143108" y="2714620"/>
            <a:chExt cx="2603286" cy="1015663"/>
          </a:xfrm>
        </p:grpSpPr>
        <p:sp>
          <p:nvSpPr>
            <p:cNvPr id="178" name="TextBox 177">
              <a:hlinkClick r:id="rId6" action="ppaction://hlinksldjump"/>
            </p:cNvPr>
            <p:cNvSpPr txBox="1"/>
            <p:nvPr/>
          </p:nvSpPr>
          <p:spPr>
            <a:xfrm>
              <a:off x="2143108" y="2714620"/>
              <a:ext cx="7286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am</a:t>
              </a:r>
              <a:endParaRPr lang="ru-RU" sz="6000" b="1" dirty="0"/>
            </a:p>
          </p:txBody>
        </p:sp>
        <p:sp>
          <p:nvSpPr>
            <p:cNvPr id="179" name="TextBox 178">
              <a:hlinkClick r:id="rId6" action="ppaction://hlinksldjump"/>
            </p:cNvPr>
            <p:cNvSpPr txBox="1"/>
            <p:nvPr/>
          </p:nvSpPr>
          <p:spPr>
            <a:xfrm>
              <a:off x="3214678" y="2714620"/>
              <a:ext cx="4164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is</a:t>
              </a:r>
              <a:endParaRPr lang="ru-RU" sz="6000" b="1" dirty="0"/>
            </a:p>
          </p:txBody>
        </p:sp>
        <p:sp>
          <p:nvSpPr>
            <p:cNvPr id="180" name="TextBox 179">
              <a:hlinkClick r:id="rId5" action="ppaction://hlinksldjump"/>
            </p:cNvPr>
            <p:cNvSpPr txBox="1"/>
            <p:nvPr/>
          </p:nvSpPr>
          <p:spPr>
            <a:xfrm>
              <a:off x="4000496" y="2714620"/>
              <a:ext cx="7458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are</a:t>
              </a:r>
              <a:endParaRPr lang="ru-RU" sz="6000" b="1" dirty="0"/>
            </a:p>
          </p:txBody>
        </p:sp>
      </p:grpSp>
      <p:sp>
        <p:nvSpPr>
          <p:cNvPr id="181" name="TextBox 180"/>
          <p:cNvSpPr txBox="1"/>
          <p:nvPr/>
        </p:nvSpPr>
        <p:spPr>
          <a:xfrm>
            <a:off x="785786" y="785794"/>
            <a:ext cx="61650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Ben … going to be a teacher.</a:t>
            </a:r>
            <a:endParaRPr lang="ru-RU" sz="4000" b="1" dirty="0"/>
          </a:p>
        </p:txBody>
      </p:sp>
      <p:grpSp>
        <p:nvGrpSpPr>
          <p:cNvPr id="182" name="Группа 150"/>
          <p:cNvGrpSpPr/>
          <p:nvPr/>
        </p:nvGrpSpPr>
        <p:grpSpPr>
          <a:xfrm>
            <a:off x="2714646" y="3723175"/>
            <a:ext cx="4179417" cy="1015663"/>
            <a:chOff x="2186858" y="2714620"/>
            <a:chExt cx="2559536" cy="1015663"/>
          </a:xfrm>
        </p:grpSpPr>
        <p:sp>
          <p:nvSpPr>
            <p:cNvPr id="183" name="TextBox 182">
              <a:hlinkClick r:id="rId6" action="ppaction://hlinksldjump"/>
            </p:cNvPr>
            <p:cNvSpPr txBox="1"/>
            <p:nvPr/>
          </p:nvSpPr>
          <p:spPr>
            <a:xfrm>
              <a:off x="2186858" y="2714620"/>
              <a:ext cx="7286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am</a:t>
              </a:r>
              <a:endParaRPr lang="ru-RU" sz="6000" b="1" dirty="0"/>
            </a:p>
          </p:txBody>
        </p:sp>
        <p:sp>
          <p:nvSpPr>
            <p:cNvPr id="184" name="TextBox 183">
              <a:hlinkClick r:id="rId5" action="ppaction://hlinksldjump"/>
            </p:cNvPr>
            <p:cNvSpPr txBox="1"/>
            <p:nvPr/>
          </p:nvSpPr>
          <p:spPr>
            <a:xfrm>
              <a:off x="3214678" y="2714620"/>
              <a:ext cx="4164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is</a:t>
              </a:r>
              <a:endParaRPr lang="ru-RU" sz="6000" b="1" dirty="0"/>
            </a:p>
          </p:txBody>
        </p:sp>
        <p:sp>
          <p:nvSpPr>
            <p:cNvPr id="185" name="TextBox 184">
              <a:hlinkClick r:id="rId6" action="ppaction://hlinksldjump"/>
            </p:cNvPr>
            <p:cNvSpPr txBox="1"/>
            <p:nvPr/>
          </p:nvSpPr>
          <p:spPr>
            <a:xfrm>
              <a:off x="4000496" y="2714620"/>
              <a:ext cx="7458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are</a:t>
              </a:r>
              <a:endParaRPr lang="ru-RU" sz="6000" b="1" dirty="0"/>
            </a:p>
          </p:txBody>
        </p:sp>
      </p:grpSp>
      <p:sp>
        <p:nvSpPr>
          <p:cNvPr id="186" name="TextBox 185"/>
          <p:cNvSpPr txBox="1"/>
          <p:nvPr/>
        </p:nvSpPr>
        <p:spPr>
          <a:xfrm>
            <a:off x="785786" y="785794"/>
            <a:ext cx="62018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They … going to visit Britain.</a:t>
            </a:r>
            <a:endParaRPr lang="ru-RU" sz="4000" b="1" dirty="0"/>
          </a:p>
        </p:txBody>
      </p:sp>
      <p:grpSp>
        <p:nvGrpSpPr>
          <p:cNvPr id="187" name="Группа 150"/>
          <p:cNvGrpSpPr/>
          <p:nvPr/>
        </p:nvGrpSpPr>
        <p:grpSpPr>
          <a:xfrm>
            <a:off x="2754607" y="3643313"/>
            <a:ext cx="4250856" cy="1015663"/>
            <a:chOff x="2143108" y="2714620"/>
            <a:chExt cx="2603286" cy="1015663"/>
          </a:xfrm>
        </p:grpSpPr>
        <p:sp>
          <p:nvSpPr>
            <p:cNvPr id="188" name="TextBox 187">
              <a:hlinkClick r:id="rId6" action="ppaction://hlinksldjump"/>
            </p:cNvPr>
            <p:cNvSpPr txBox="1"/>
            <p:nvPr/>
          </p:nvSpPr>
          <p:spPr>
            <a:xfrm>
              <a:off x="2143108" y="2714620"/>
              <a:ext cx="7286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am</a:t>
              </a:r>
              <a:endParaRPr lang="ru-RU" sz="6000" b="1" dirty="0"/>
            </a:p>
          </p:txBody>
        </p:sp>
        <p:sp>
          <p:nvSpPr>
            <p:cNvPr id="189" name="TextBox 188">
              <a:hlinkClick r:id="rId6" action="ppaction://hlinksldjump"/>
            </p:cNvPr>
            <p:cNvSpPr txBox="1"/>
            <p:nvPr/>
          </p:nvSpPr>
          <p:spPr>
            <a:xfrm>
              <a:off x="3214678" y="2714620"/>
              <a:ext cx="4164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is</a:t>
              </a:r>
              <a:endParaRPr lang="ru-RU" sz="6000" b="1" dirty="0"/>
            </a:p>
          </p:txBody>
        </p:sp>
        <p:sp>
          <p:nvSpPr>
            <p:cNvPr id="190" name="TextBox 189">
              <a:hlinkClick r:id="rId5" action="ppaction://hlinksldjump"/>
            </p:cNvPr>
            <p:cNvSpPr txBox="1"/>
            <p:nvPr/>
          </p:nvSpPr>
          <p:spPr>
            <a:xfrm>
              <a:off x="4000496" y="2714620"/>
              <a:ext cx="7458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are</a:t>
              </a:r>
              <a:endParaRPr lang="ru-RU" sz="6000" b="1" dirty="0"/>
            </a:p>
          </p:txBody>
        </p:sp>
      </p:grpSp>
      <p:sp>
        <p:nvSpPr>
          <p:cNvPr id="191" name="TextBox 190"/>
          <p:cNvSpPr txBox="1"/>
          <p:nvPr/>
        </p:nvSpPr>
        <p:spPr>
          <a:xfrm>
            <a:off x="500034" y="785794"/>
            <a:ext cx="81296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Kate and Mike … going to play tennis.</a:t>
            </a:r>
            <a:endParaRPr lang="ru-RU" sz="4000" b="1" dirty="0"/>
          </a:p>
        </p:txBody>
      </p:sp>
      <p:grpSp>
        <p:nvGrpSpPr>
          <p:cNvPr id="192" name="Группа 150"/>
          <p:cNvGrpSpPr/>
          <p:nvPr/>
        </p:nvGrpSpPr>
        <p:grpSpPr>
          <a:xfrm>
            <a:off x="2786050" y="3643314"/>
            <a:ext cx="4250856" cy="1015663"/>
            <a:chOff x="2143108" y="2714620"/>
            <a:chExt cx="2603286" cy="1015663"/>
          </a:xfrm>
        </p:grpSpPr>
        <p:sp>
          <p:nvSpPr>
            <p:cNvPr id="193" name="TextBox 192">
              <a:hlinkClick r:id="rId6" action="ppaction://hlinksldjump"/>
            </p:cNvPr>
            <p:cNvSpPr txBox="1"/>
            <p:nvPr/>
          </p:nvSpPr>
          <p:spPr>
            <a:xfrm>
              <a:off x="2143108" y="2714620"/>
              <a:ext cx="7286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am</a:t>
              </a:r>
              <a:endParaRPr lang="ru-RU" sz="6000" b="1" dirty="0"/>
            </a:p>
          </p:txBody>
        </p:sp>
        <p:sp>
          <p:nvSpPr>
            <p:cNvPr id="194" name="TextBox 193">
              <a:hlinkClick r:id="rId6" action="ppaction://hlinksldjump"/>
            </p:cNvPr>
            <p:cNvSpPr txBox="1"/>
            <p:nvPr/>
          </p:nvSpPr>
          <p:spPr>
            <a:xfrm>
              <a:off x="3214678" y="2714620"/>
              <a:ext cx="4164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is</a:t>
              </a:r>
              <a:endParaRPr lang="ru-RU" sz="6000" b="1" dirty="0"/>
            </a:p>
          </p:txBody>
        </p:sp>
        <p:sp>
          <p:nvSpPr>
            <p:cNvPr id="195" name="TextBox 194">
              <a:hlinkClick r:id="rId5" action="ppaction://hlinksldjump"/>
            </p:cNvPr>
            <p:cNvSpPr txBox="1"/>
            <p:nvPr/>
          </p:nvSpPr>
          <p:spPr>
            <a:xfrm>
              <a:off x="4000496" y="2714620"/>
              <a:ext cx="7458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are</a:t>
              </a:r>
              <a:endParaRPr lang="ru-RU" sz="6000" b="1" dirty="0"/>
            </a:p>
          </p:txBody>
        </p:sp>
      </p:grpSp>
      <p:sp>
        <p:nvSpPr>
          <p:cNvPr id="196" name="TextBox 195"/>
          <p:cNvSpPr txBox="1"/>
          <p:nvPr/>
        </p:nvSpPr>
        <p:spPr>
          <a:xfrm>
            <a:off x="785786" y="785794"/>
            <a:ext cx="6602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I … going to drink a cup of tea.</a:t>
            </a:r>
            <a:endParaRPr lang="ru-RU" sz="4000" b="1" dirty="0"/>
          </a:p>
        </p:txBody>
      </p:sp>
      <p:grpSp>
        <p:nvGrpSpPr>
          <p:cNvPr id="197" name="Группа 150"/>
          <p:cNvGrpSpPr/>
          <p:nvPr/>
        </p:nvGrpSpPr>
        <p:grpSpPr>
          <a:xfrm>
            <a:off x="2754607" y="3715805"/>
            <a:ext cx="4250856" cy="1015663"/>
            <a:chOff x="2143108" y="2714620"/>
            <a:chExt cx="2603286" cy="1015663"/>
          </a:xfrm>
        </p:grpSpPr>
        <p:sp>
          <p:nvSpPr>
            <p:cNvPr id="198" name="TextBox 197">
              <a:hlinkClick r:id="rId5" action="ppaction://hlinksldjump"/>
            </p:cNvPr>
            <p:cNvSpPr txBox="1"/>
            <p:nvPr/>
          </p:nvSpPr>
          <p:spPr>
            <a:xfrm>
              <a:off x="2143108" y="2714620"/>
              <a:ext cx="72862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am</a:t>
              </a:r>
              <a:endParaRPr lang="ru-RU" sz="6000" b="1" dirty="0"/>
            </a:p>
          </p:txBody>
        </p:sp>
        <p:sp>
          <p:nvSpPr>
            <p:cNvPr id="199" name="TextBox 198">
              <a:hlinkClick r:id="rId6" action="ppaction://hlinksldjump"/>
            </p:cNvPr>
            <p:cNvSpPr txBox="1"/>
            <p:nvPr/>
          </p:nvSpPr>
          <p:spPr>
            <a:xfrm>
              <a:off x="3193100" y="2714620"/>
              <a:ext cx="41643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is</a:t>
              </a:r>
              <a:endParaRPr lang="ru-RU" sz="6000" b="1" dirty="0"/>
            </a:p>
          </p:txBody>
        </p:sp>
        <p:sp>
          <p:nvSpPr>
            <p:cNvPr id="200" name="TextBox 199">
              <a:hlinkClick r:id="rId6" action="ppaction://hlinksldjump"/>
            </p:cNvPr>
            <p:cNvSpPr txBox="1"/>
            <p:nvPr/>
          </p:nvSpPr>
          <p:spPr>
            <a:xfrm>
              <a:off x="4000496" y="2714620"/>
              <a:ext cx="74589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 smtClean="0"/>
                <a:t>are</a:t>
              </a:r>
              <a:endParaRPr lang="ru-RU" sz="6000" b="1" dirty="0"/>
            </a:p>
          </p:txBody>
        </p:sp>
      </p:grpSp>
      <p:sp>
        <p:nvSpPr>
          <p:cNvPr id="6" name="Выноска со стрелкой вправо 5"/>
          <p:cNvSpPr/>
          <p:nvPr/>
        </p:nvSpPr>
        <p:spPr>
          <a:xfrm>
            <a:off x="7500958" y="2500306"/>
            <a:ext cx="1643042" cy="3571900"/>
          </a:xfrm>
          <a:prstGeom prst="right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1" name="Стрелка вправо 200">
            <a:hlinkClick r:id="rId7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214282" y="6143644"/>
            <a:ext cx="1933543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hlinkClick r:id="rId8" action="ppaction://hlinksldjump"/>
              </a:rPr>
              <a:t>Навигация </a:t>
            </a:r>
            <a:endParaRPr lang="ru-RU" sz="2800" b="1" dirty="0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6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1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4" grpId="0"/>
      <p:bldP spid="104" grpId="1"/>
      <p:bldP spid="110" grpId="0"/>
      <p:bldP spid="110" grpId="1"/>
      <p:bldP spid="158" grpId="0"/>
      <p:bldP spid="158" grpId="1"/>
      <p:bldP spid="176" grpId="0"/>
      <p:bldP spid="176" grpId="1"/>
      <p:bldP spid="181" grpId="0"/>
      <p:bldP spid="181" grpId="1"/>
      <p:bldP spid="186" grpId="0"/>
      <p:bldP spid="186" grpId="1"/>
      <p:bldP spid="191" grpId="0"/>
      <p:bldP spid="191" grpId="1"/>
      <p:bldP spid="196" grpId="0"/>
      <p:bldP spid="19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r>
              <a:rPr lang="ru-RU" sz="2800" b="1" dirty="0" err="1" smtClean="0">
                <a:solidFill>
                  <a:schemeClr val="tx1"/>
                </a:solidFill>
              </a:rPr>
              <a:t>Кликаем</a:t>
            </a:r>
            <a:r>
              <a:rPr lang="ru-RU" sz="2800" b="1" dirty="0" smtClean="0">
                <a:solidFill>
                  <a:schemeClr val="tx1"/>
                </a:solidFill>
              </a:rPr>
              <a:t> на стрелку        , появляется предложение  и  формы глагола </a:t>
            </a:r>
            <a:r>
              <a:rPr lang="en-US" sz="2800" b="1" dirty="0" smtClean="0">
                <a:solidFill>
                  <a:schemeClr val="tx1"/>
                </a:solidFill>
              </a:rPr>
              <a:t>to be</a:t>
            </a:r>
            <a:r>
              <a:rPr lang="ru-RU" sz="2800" b="1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Tx/>
              <a:buAutoNum type="arabicPeriod"/>
            </a:pPr>
            <a:r>
              <a:rPr lang="ru-RU" sz="2800" b="1" dirty="0" err="1" smtClean="0">
                <a:solidFill>
                  <a:schemeClr val="tx1"/>
                </a:solidFill>
              </a:rPr>
              <a:t>Кликаем</a:t>
            </a:r>
            <a:r>
              <a:rPr lang="ru-RU" sz="2800" b="1" dirty="0" smtClean="0">
                <a:solidFill>
                  <a:schemeClr val="tx1"/>
                </a:solidFill>
              </a:rPr>
              <a:t> на 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одну из форм глагола </a:t>
            </a:r>
            <a:r>
              <a:rPr lang="en-US" sz="2800" b="1" dirty="0" smtClean="0">
                <a:solidFill>
                  <a:schemeClr val="tx1"/>
                </a:solidFill>
              </a:rPr>
              <a:t>to be</a:t>
            </a:r>
            <a:r>
              <a:rPr lang="ru-RU" sz="2800" b="1" dirty="0" smtClean="0">
                <a:solidFill>
                  <a:schemeClr val="tx1"/>
                </a:solidFill>
              </a:rPr>
              <a:t>, если ответ неправильный, появляется слайд с надписью   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Try again.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</a:rPr>
              <a:t>Если ответ правильный, появляется слайд с надписью  </a:t>
            </a:r>
          </a:p>
          <a:p>
            <a:pPr marL="457200" indent="-457200">
              <a:buAutoNum type="arabicPeriod"/>
            </a:pPr>
            <a:r>
              <a:rPr lang="ru-RU" sz="2800" b="1" dirty="0" smtClean="0">
                <a:solidFill>
                  <a:schemeClr val="tx1"/>
                </a:solidFill>
              </a:rPr>
              <a:t>Чтобы вернуться обратно, </a:t>
            </a:r>
            <a:r>
              <a:rPr lang="ru-RU" sz="2800" b="1" dirty="0" err="1" smtClean="0">
                <a:solidFill>
                  <a:schemeClr val="tx1"/>
                </a:solidFill>
              </a:rPr>
              <a:t>кликаем</a:t>
            </a:r>
            <a:r>
              <a:rPr lang="ru-RU" sz="2800" b="1" dirty="0" smtClean="0">
                <a:solidFill>
                  <a:schemeClr val="tx1"/>
                </a:solidFill>
              </a:rPr>
              <a:t> на кнопку             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0232" y="642918"/>
            <a:ext cx="5028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Особенности навигации</a:t>
            </a:r>
            <a:endParaRPr lang="ru-RU" sz="3600" b="1" dirty="0"/>
          </a:p>
        </p:txBody>
      </p:sp>
      <p:sp>
        <p:nvSpPr>
          <p:cNvPr id="6" name="Выноска со стрелкой вправо 5"/>
          <p:cNvSpPr/>
          <p:nvPr/>
        </p:nvSpPr>
        <p:spPr>
          <a:xfrm>
            <a:off x="4572000" y="1500174"/>
            <a:ext cx="500066" cy="928693"/>
          </a:xfrm>
          <a:prstGeom prst="rightArrowCallou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071802" y="4500570"/>
            <a:ext cx="2052165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Great Job!</a:t>
            </a:r>
            <a:endParaRPr lang="ru-RU" sz="28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Управляющая кнопка: домой 7">
            <a:hlinkClick r:id="" action="ppaction://noaction" highlightClick="1"/>
          </p:cNvPr>
          <p:cNvSpPr/>
          <p:nvPr/>
        </p:nvSpPr>
        <p:spPr>
          <a:xfrm>
            <a:off x="2786050" y="5429264"/>
            <a:ext cx="642910" cy="642918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4" descr="smailiki (73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428868"/>
            <a:ext cx="3857652" cy="34326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88" y="1428736"/>
            <a:ext cx="33762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Try again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://www.animashka.info/_ph/38/2/828372694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E7EDF7"/>
              </a:clrFrom>
              <a:clrTo>
                <a:srgbClr val="E7ED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928670"/>
            <a:ext cx="4786346" cy="4333092"/>
          </a:xfrm>
          <a:prstGeom prst="rect">
            <a:avLst/>
          </a:prstGeom>
          <a:noFill/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143240" y="1071546"/>
            <a:ext cx="3121367" cy="769441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4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Great Job!</a:t>
            </a:r>
            <a:endParaRPr lang="ru-RU" sz="44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571480"/>
            <a:ext cx="721523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Kate, Mike and Dave are going to arrange a picnic.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5" y="1785926"/>
          <a:ext cx="8143931" cy="4381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70643"/>
                <a:gridCol w="1407369"/>
                <a:gridCol w="1442109"/>
                <a:gridCol w="1223810"/>
              </a:tblGrid>
              <a:tr h="8286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Kate 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Mike </a:t>
                      </a:r>
                      <a:endParaRPr lang="ru-RU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Dave </a:t>
                      </a:r>
                      <a:endParaRPr lang="ru-RU" sz="3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81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Buy juice  and mineral water</a:t>
                      </a:r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81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Bring a ball</a:t>
                      </a:r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81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Make sandwiches</a:t>
                      </a:r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681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Take paper glasses</a:t>
                      </a:r>
                      <a:endParaRPr lang="ru-RU" sz="3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1028" name="Picture 4" descr="C:\Program Files\Microsoft Office\MEDIA\OFFICE12\Bullets\BD21421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928934"/>
            <a:ext cx="357190" cy="357190"/>
          </a:xfrm>
          <a:prstGeom prst="rect">
            <a:avLst/>
          </a:prstGeom>
          <a:noFill/>
        </p:spPr>
      </p:pic>
      <p:pic>
        <p:nvPicPr>
          <p:cNvPr id="15" name="Picture 4" descr="C:\Program Files\Microsoft Office\MEDIA\OFFICE12\Bullets\BD21421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3857628"/>
            <a:ext cx="357190" cy="357190"/>
          </a:xfrm>
          <a:prstGeom prst="rect">
            <a:avLst/>
          </a:prstGeom>
          <a:noFill/>
        </p:spPr>
      </p:pic>
      <p:pic>
        <p:nvPicPr>
          <p:cNvPr id="16" name="Picture 4" descr="C:\Program Files\Microsoft Office\MEDIA\OFFICE12\Bullets\BD21421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714884"/>
            <a:ext cx="357190" cy="357190"/>
          </a:xfrm>
          <a:prstGeom prst="rect">
            <a:avLst/>
          </a:prstGeom>
          <a:noFill/>
        </p:spPr>
      </p:pic>
      <p:pic>
        <p:nvPicPr>
          <p:cNvPr id="23" name="Picture 4" descr="C:\Program Files\Microsoft Office\MEDIA\OFFICE12\Bullets\BD21421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31274" y="5551044"/>
            <a:ext cx="357190" cy="357190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2528180" y="2522936"/>
            <a:ext cx="6096584" cy="119181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Mike is going to buy juice and mineral water.</a:t>
            </a:r>
            <a:endParaRPr lang="ru-RU" sz="3200" b="1" dirty="0"/>
          </a:p>
        </p:txBody>
      </p:sp>
      <p:sp>
        <p:nvSpPr>
          <p:cNvPr id="25" name="Блок-схема: узел суммирования 24"/>
          <p:cNvSpPr/>
          <p:nvPr/>
        </p:nvSpPr>
        <p:spPr>
          <a:xfrm>
            <a:off x="8125553" y="2709195"/>
            <a:ext cx="428628" cy="39833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929441" y="3733302"/>
            <a:ext cx="5695323" cy="64698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Dave is going to bring a ball. </a:t>
            </a:r>
            <a:endParaRPr lang="ru-RU" sz="3200" b="1" dirty="0"/>
          </a:p>
        </p:txBody>
      </p:sp>
      <p:sp>
        <p:nvSpPr>
          <p:cNvPr id="28" name="Блок-схема: узел суммирования 27"/>
          <p:cNvSpPr/>
          <p:nvPr/>
        </p:nvSpPr>
        <p:spPr>
          <a:xfrm>
            <a:off x="8070447" y="3877022"/>
            <a:ext cx="428628" cy="39833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195344" y="4548027"/>
            <a:ext cx="6429420" cy="64698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Kate is going to make sandwiches. </a:t>
            </a:r>
            <a:endParaRPr lang="ru-RU" sz="3200" b="1" dirty="0"/>
          </a:p>
        </p:txBody>
      </p:sp>
      <p:sp>
        <p:nvSpPr>
          <p:cNvPr id="30" name="Блок-схема: узел суммирования 29"/>
          <p:cNvSpPr/>
          <p:nvPr/>
        </p:nvSpPr>
        <p:spPr>
          <a:xfrm>
            <a:off x="8119107" y="4597512"/>
            <a:ext cx="428628" cy="39833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2052468" y="5355803"/>
            <a:ext cx="6572296" cy="64698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Dave  is going to take paper glasses. </a:t>
            </a:r>
            <a:endParaRPr lang="ru-RU" sz="3200" b="1" dirty="0"/>
          </a:p>
        </p:txBody>
      </p:sp>
      <p:sp>
        <p:nvSpPr>
          <p:cNvPr id="32" name="Блок-схема: узел суммирования 31"/>
          <p:cNvSpPr/>
          <p:nvPr/>
        </p:nvSpPr>
        <p:spPr>
          <a:xfrm>
            <a:off x="8148742" y="5378927"/>
            <a:ext cx="428628" cy="39833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14282" y="6143644"/>
            <a:ext cx="1933543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hlinkClick r:id="rId3" action="ppaction://hlinksldjump"/>
              </a:rPr>
              <a:t>Навигация </a:t>
            </a:r>
            <a:endParaRPr lang="ru-RU" sz="2800" b="1" dirty="0"/>
          </a:p>
        </p:txBody>
      </p:sp>
      <p:sp>
        <p:nvSpPr>
          <p:cNvPr id="20" name="Стрелка вправо 19">
            <a:hlinkClick r:id="rId4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tx1"/>
                </a:solidFill>
              </a:rPr>
              <a:t>     Чтобы проверить ответ </a:t>
            </a:r>
            <a:r>
              <a:rPr lang="ru-RU" sz="3200" b="1" dirty="0" err="1" smtClean="0">
                <a:solidFill>
                  <a:schemeClr val="tx1"/>
                </a:solidFill>
              </a:rPr>
              <a:t>кликаем</a:t>
            </a:r>
            <a:r>
              <a:rPr lang="ru-RU" sz="3200" b="1" dirty="0" smtClean="0">
                <a:solidFill>
                  <a:schemeClr val="tx1"/>
                </a:solidFill>
              </a:rPr>
              <a:t> на маркер в таблице       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tx1"/>
                </a:solidFill>
              </a:rPr>
              <a:t>     Разворачивается правильный ответ.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tx1"/>
                </a:solidFill>
              </a:rPr>
              <a:t>     Чтобы закрыть предложение </a:t>
            </a:r>
            <a:r>
              <a:rPr lang="ru-RU" sz="3200" b="1" dirty="0" err="1" smtClean="0">
                <a:solidFill>
                  <a:schemeClr val="tx1"/>
                </a:solidFill>
              </a:rPr>
              <a:t>кликаем</a:t>
            </a:r>
            <a:r>
              <a:rPr lang="ru-RU" sz="3200" b="1" dirty="0" smtClean="0">
                <a:solidFill>
                  <a:schemeClr val="tx1"/>
                </a:solidFill>
              </a:rPr>
              <a:t> на       .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604" y="1357298"/>
            <a:ext cx="61068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Особенности навигации</a:t>
            </a:r>
            <a:endParaRPr lang="ru-RU" sz="4400" b="1" dirty="0"/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Hom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C:\Program Files\Microsoft Office\MEDIA\OFFICE12\Bullets\BD21421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786058"/>
            <a:ext cx="357190" cy="357190"/>
          </a:xfrm>
          <a:prstGeom prst="rect">
            <a:avLst/>
          </a:prstGeom>
          <a:noFill/>
        </p:spPr>
      </p:pic>
      <p:sp>
        <p:nvSpPr>
          <p:cNvPr id="11" name="Блок-схема: узел суммирования 10"/>
          <p:cNvSpPr/>
          <p:nvPr/>
        </p:nvSpPr>
        <p:spPr>
          <a:xfrm>
            <a:off x="3500430" y="4286256"/>
            <a:ext cx="428628" cy="398334"/>
          </a:xfrm>
          <a:prstGeom prst="flowChartSummingJunct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143932" cy="6215106"/>
          </a:xfrm>
          <a:prstGeom prst="roundRect">
            <a:avLst/>
          </a:prstGeom>
          <a:solidFill>
            <a:srgbClr val="FF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1142984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 are going to watch TV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2643182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read a book.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4143380"/>
            <a:ext cx="4071966" cy="1285884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They are going to write a letter.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00042"/>
            <a:ext cx="480830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are they going to do?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3156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1928802"/>
            <a:ext cx="3238978" cy="2643206"/>
          </a:xfrm>
          <a:prstGeom prst="rect">
            <a:avLst/>
          </a:prstGeom>
        </p:spPr>
      </p:pic>
      <p:pic>
        <p:nvPicPr>
          <p:cNvPr id="12" name="Рисунок 11" descr="Blogging-Blunders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00372"/>
            <a:ext cx="3857628" cy="3857628"/>
          </a:xfrm>
          <a:prstGeom prst="rect">
            <a:avLst/>
          </a:prstGeom>
        </p:spPr>
      </p:pic>
      <p:pic>
        <p:nvPicPr>
          <p:cNvPr id="13" name="Рисунок 12" descr="smail25.gi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7818" y="3929066"/>
            <a:ext cx="2309825" cy="2309825"/>
          </a:xfrm>
          <a:prstGeom prst="rect">
            <a:avLst/>
          </a:prstGeom>
        </p:spPr>
      </p:pic>
      <p:sp>
        <p:nvSpPr>
          <p:cNvPr id="15" name="Стрелка вправо 14">
            <a:hlinkClick r:id="rId5" action="ppaction://hlinksldjump"/>
          </p:cNvPr>
          <p:cNvSpPr/>
          <p:nvPr/>
        </p:nvSpPr>
        <p:spPr>
          <a:xfrm>
            <a:off x="8143900" y="6143644"/>
            <a:ext cx="835532" cy="571480"/>
          </a:xfrm>
          <a:prstGeom prst="rightArrow">
            <a:avLst/>
          </a:prstGeom>
          <a:solidFill>
            <a:schemeClr val="bg1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3366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</TotalTime>
  <Words>988</Words>
  <Application>Microsoft Office PowerPoint</Application>
  <PresentationFormat>Экран (4:3)</PresentationFormat>
  <Paragraphs>218</Paragraphs>
  <Slides>27</Slides>
  <Notes>1</Notes>
  <HiddenSlides>5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Prive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Toshiba</cp:lastModifiedBy>
  <cp:revision>112</cp:revision>
  <dcterms:created xsi:type="dcterms:W3CDTF">2011-10-26T21:17:53Z</dcterms:created>
  <dcterms:modified xsi:type="dcterms:W3CDTF">2011-11-19T18:07:40Z</dcterms:modified>
</cp:coreProperties>
</file>